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8" r:id="rId3"/>
    <p:sldId id="268" r:id="rId4"/>
    <p:sldId id="276" r:id="rId5"/>
    <p:sldId id="261" r:id="rId6"/>
    <p:sldId id="265" r:id="rId7"/>
    <p:sldId id="266" r:id="rId8"/>
    <p:sldId id="269" r:id="rId9"/>
    <p:sldId id="277" r:id="rId10"/>
    <p:sldId id="283" r:id="rId11"/>
    <p:sldId id="281" r:id="rId12"/>
    <p:sldId id="278" r:id="rId13"/>
    <p:sldId id="284" r:id="rId14"/>
    <p:sldId id="279" r:id="rId15"/>
    <p:sldId id="270" r:id="rId16"/>
  </p:sldIdLst>
  <p:sldSz cx="12192000" cy="6858000"/>
  <p:notesSz cx="6858000" cy="9144000"/>
  <p:embeddedFontLst>
    <p:embeddedFont>
      <p:font typeface="Noto Sans KR Black" panose="020B0600000101010101" charset="-127"/>
      <p:bold r:id="rId17"/>
    </p:embeddedFont>
    <p:embeddedFont>
      <p:font typeface="Noto Sans KR Bold" panose="020B0600000101010101" charset="-127"/>
      <p:bold r:id="rId18"/>
    </p:embeddedFont>
    <p:embeddedFont>
      <p:font typeface="Noto Sans KR Regular" panose="020B0600000101010101" charset="-127"/>
      <p:regular r:id="rId19"/>
    </p:embeddedFont>
    <p:embeddedFont>
      <p:font typeface="Amasis MT Pro Black" panose="02040A04050005020304" pitchFamily="18" charset="0"/>
      <p:bold r:id="rId20"/>
      <p:boldItalic r:id="rId21"/>
    </p:embeddedFont>
    <p:embeddedFont>
      <p:font typeface="Berlin Sans FB Demi" panose="020E0802020502020306" pitchFamily="34" charset="0"/>
      <p:bold r:id="rId22"/>
    </p:embeddedFont>
    <p:embeddedFont>
      <p:font typeface="Rockwell Extra Bold" panose="02060903040505020403" pitchFamily="18" charset="0"/>
      <p:bold r:id="rId23"/>
    </p:embeddedFont>
    <p:embeddedFont>
      <p:font typeface="Walbaum Display Heavy" panose="02070A03090703020303" pitchFamily="18" charset="0"/>
      <p:bold r:id="rId24"/>
      <p:boldItalic r:id="rId25"/>
    </p:embeddedFont>
    <p:embeddedFont>
      <p:font typeface="맑은 고딕 Semilight" panose="020B0502040204020203" pitchFamily="50" charset="-127"/>
      <p:regular r:id="rId26"/>
    </p:embeddedFont>
    <p:embeddedFont>
      <p:font typeface="한컴 고딕" panose="02000500000000000000" pitchFamily="2" charset="-127"/>
      <p:regular r:id="rId27"/>
      <p:bold r:id="rId28"/>
    </p:embeddedFont>
    <p:embeddedFont>
      <p:font typeface="한컴산뜻돋움" panose="02000000000000000000" pitchFamily="2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9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DDDDDD"/>
    <a:srgbClr val="D9D9D9"/>
    <a:srgbClr val="BBBBBB"/>
    <a:srgbClr val="44499C"/>
    <a:srgbClr val="FAF7FF"/>
    <a:srgbClr val="262626"/>
    <a:srgbClr val="626262"/>
    <a:srgbClr val="EAEAEA"/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4" autoAdjust="0"/>
    <p:restoredTop sz="96353" autoAdjust="0"/>
  </p:normalViewPr>
  <p:slideViewPr>
    <p:cSldViewPr snapToGrid="0" showGuides="1">
      <p:cViewPr varScale="1">
        <p:scale>
          <a:sx n="107" d="100"/>
          <a:sy n="107" d="100"/>
        </p:scale>
        <p:origin x="93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2024-05-13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4725214" y="2592428"/>
            <a:ext cx="2741570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Berlin Sans FB Demi" panose="020E0802020502020306" pitchFamily="34" charset="0"/>
                <a:ea typeface="Noto Sans KR Black" panose="020B0A00000000000000" pitchFamily="34" charset="-127"/>
              </a:rPr>
              <a:t>COLONY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Berlin Sans FB Demi" panose="020E0802020502020306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9A0D5-C454-400A-8C39-C15340C52F70}"/>
              </a:ext>
            </a:extLst>
          </p:cNvPr>
          <p:cNvSpPr txBox="1"/>
          <p:nvPr/>
        </p:nvSpPr>
        <p:spPr>
          <a:xfrm>
            <a:off x="4785521" y="3320376"/>
            <a:ext cx="2620960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Walbaum Display Heavy" panose="020F0502020204030204" pitchFamily="18" charset="0"/>
                <a:ea typeface="Noto Sans KR Black" panose="020B0A00000000000000" pitchFamily="34" charset="-127"/>
              </a:rPr>
              <a:t>중간 발표</a:t>
            </a:r>
            <a:endParaRPr lang="en-US" altLang="ko-KR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Walbaum Display Heavy" panose="020F0502020204030204" pitchFamily="18" charset="0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2B9A4-0078-BA7A-7DAC-39B856E5C2F5}"/>
              </a:ext>
            </a:extLst>
          </p:cNvPr>
          <p:cNvSpPr txBox="1"/>
          <p:nvPr/>
        </p:nvSpPr>
        <p:spPr>
          <a:xfrm>
            <a:off x="5059586" y="4289570"/>
            <a:ext cx="2072826" cy="73397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2019180006 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김도한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>
              <a:spcAft>
                <a:spcPts val="200"/>
              </a:spcAft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2021184038 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홍서진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지도교수님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송인희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4C646-A19E-447A-BA81-14C059D08AE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D70E4-D1C2-D697-17D8-C7EB2575BA40}"/>
              </a:ext>
            </a:extLst>
          </p:cNvPr>
          <p:cNvSpPr txBox="1"/>
          <p:nvPr/>
        </p:nvSpPr>
        <p:spPr>
          <a:xfrm>
            <a:off x="1467042" y="880285"/>
            <a:ext cx="1375427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C4B077-7A49-68E9-EFDE-A6A5ACDB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3" y="2593195"/>
            <a:ext cx="2506629" cy="1796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AEE38-01F4-CFB6-064A-92787CCA563C}"/>
              </a:ext>
            </a:extLst>
          </p:cNvPr>
          <p:cNvSpPr txBox="1"/>
          <p:nvPr/>
        </p:nvSpPr>
        <p:spPr>
          <a:xfrm>
            <a:off x="1090263" y="4703127"/>
            <a:ext cx="2345244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동적 그림자 구현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28A94B-6305-FC79-7F37-DAE5D1B4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60" y="2622499"/>
            <a:ext cx="2636139" cy="1774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01B7ED-8D4A-1A52-D591-358192128562}"/>
              </a:ext>
            </a:extLst>
          </p:cNvPr>
          <p:cNvSpPr txBox="1"/>
          <p:nvPr/>
        </p:nvSpPr>
        <p:spPr>
          <a:xfrm>
            <a:off x="8377978" y="4703128"/>
            <a:ext cx="2894754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파티클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렌더링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빌보드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(50%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387530-4375-58C7-07DD-7C9702880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99" y="2608940"/>
            <a:ext cx="2506630" cy="1796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676987-D982-6009-FFE1-E2AB1359F73F}"/>
              </a:ext>
            </a:extLst>
          </p:cNvPr>
          <p:cNvSpPr txBox="1"/>
          <p:nvPr/>
        </p:nvSpPr>
        <p:spPr>
          <a:xfrm>
            <a:off x="4371391" y="4703129"/>
            <a:ext cx="2886738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고스트 트레일러 이펙트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B5E7C-C15C-016E-834D-825175B98AE2}"/>
              </a:ext>
            </a:extLst>
          </p:cNvPr>
          <p:cNvSpPr txBox="1"/>
          <p:nvPr/>
        </p:nvSpPr>
        <p:spPr>
          <a:xfrm>
            <a:off x="1467041" y="1260343"/>
            <a:ext cx="1285018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&lt;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중점연구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&gt;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88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4C646-A19E-447A-BA81-14C059D08AE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D70E4-D1C2-D697-17D8-C7EB2575BA40}"/>
              </a:ext>
            </a:extLst>
          </p:cNvPr>
          <p:cNvSpPr txBox="1"/>
          <p:nvPr/>
        </p:nvSpPr>
        <p:spPr>
          <a:xfrm>
            <a:off x="1467042" y="880285"/>
            <a:ext cx="2420585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문제점 및 보완책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E3B4A-FCA5-0080-99DF-5A4178AB4F64}"/>
              </a:ext>
            </a:extLst>
          </p:cNvPr>
          <p:cNvSpPr txBox="1"/>
          <p:nvPr/>
        </p:nvSpPr>
        <p:spPr>
          <a:xfrm>
            <a:off x="1320310" y="1846218"/>
            <a:ext cx="7521981" cy="30115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문제점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l">
              <a:spcAft>
                <a:spcPts val="200"/>
              </a:spcAft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프레임 드랍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000" b="0" i="0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게임 내 적 오브젝트와 맵 오브젝트가 다수 존재하여 발생</a:t>
            </a:r>
            <a:endParaRPr lang="en-US" altLang="ko-KR" sz="2000" b="0" i="0" dirty="0"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 algn="l">
              <a:spcAft>
                <a:spcPts val="200"/>
              </a:spcAft>
              <a:buFont typeface="Wingdings" panose="05000000000000000000" pitchFamily="2" charset="2"/>
              <a:buChar char="è"/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공간분할 기법과 멀티 </a:t>
            </a: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</a:rPr>
              <a:t>쓰레딩을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이용한 최적화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97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4C646-A19E-447A-BA81-14C059D08AEC}"/>
              </a:ext>
            </a:extLst>
          </p:cNvPr>
          <p:cNvSpPr txBox="1"/>
          <p:nvPr/>
        </p:nvSpPr>
        <p:spPr>
          <a:xfrm>
            <a:off x="870651" y="763973"/>
            <a:ext cx="593162" cy="59034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D70E4-D1C2-D697-17D8-C7EB2575BA40}"/>
              </a:ext>
            </a:extLst>
          </p:cNvPr>
          <p:cNvSpPr txBox="1"/>
          <p:nvPr/>
        </p:nvSpPr>
        <p:spPr>
          <a:xfrm>
            <a:off x="1467042" y="880285"/>
            <a:ext cx="2046765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향후 개발 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3EB24D-E372-59DC-D2E0-3BE27EEA7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115496"/>
              </p:ext>
            </p:extLst>
          </p:nvPr>
        </p:nvGraphicFramePr>
        <p:xfrm>
          <a:off x="2951616" y="1285968"/>
          <a:ext cx="8369733" cy="49828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5402">
                  <a:extLst>
                    <a:ext uri="{9D8B030D-6E8A-4147-A177-3AD203B41FA5}">
                      <a16:colId xmlns:a16="http://schemas.microsoft.com/office/drawing/2014/main" val="3826770078"/>
                    </a:ext>
                  </a:extLst>
                </a:gridCol>
                <a:gridCol w="726244">
                  <a:extLst>
                    <a:ext uri="{9D8B030D-6E8A-4147-A177-3AD203B41FA5}">
                      <a16:colId xmlns:a16="http://schemas.microsoft.com/office/drawing/2014/main" val="3971745296"/>
                    </a:ext>
                  </a:extLst>
                </a:gridCol>
                <a:gridCol w="875441">
                  <a:extLst>
                    <a:ext uri="{9D8B030D-6E8A-4147-A177-3AD203B41FA5}">
                      <a16:colId xmlns:a16="http://schemas.microsoft.com/office/drawing/2014/main" val="1439118507"/>
                    </a:ext>
                  </a:extLst>
                </a:gridCol>
                <a:gridCol w="875441">
                  <a:extLst>
                    <a:ext uri="{9D8B030D-6E8A-4147-A177-3AD203B41FA5}">
                      <a16:colId xmlns:a16="http://schemas.microsoft.com/office/drawing/2014/main" val="3494120973"/>
                    </a:ext>
                  </a:extLst>
                </a:gridCol>
                <a:gridCol w="875441">
                  <a:extLst>
                    <a:ext uri="{9D8B030D-6E8A-4147-A177-3AD203B41FA5}">
                      <a16:colId xmlns:a16="http://schemas.microsoft.com/office/drawing/2014/main" val="742423691"/>
                    </a:ext>
                  </a:extLst>
                </a:gridCol>
                <a:gridCol w="875441">
                  <a:extLst>
                    <a:ext uri="{9D8B030D-6E8A-4147-A177-3AD203B41FA5}">
                      <a16:colId xmlns:a16="http://schemas.microsoft.com/office/drawing/2014/main" val="3603356260"/>
                    </a:ext>
                  </a:extLst>
                </a:gridCol>
                <a:gridCol w="875441">
                  <a:extLst>
                    <a:ext uri="{9D8B030D-6E8A-4147-A177-3AD203B41FA5}">
                      <a16:colId xmlns:a16="http://schemas.microsoft.com/office/drawing/2014/main" val="2615817602"/>
                    </a:ext>
                  </a:extLst>
                </a:gridCol>
                <a:gridCol w="875441">
                  <a:extLst>
                    <a:ext uri="{9D8B030D-6E8A-4147-A177-3AD203B41FA5}">
                      <a16:colId xmlns:a16="http://schemas.microsoft.com/office/drawing/2014/main" val="2699367060"/>
                    </a:ext>
                  </a:extLst>
                </a:gridCol>
                <a:gridCol w="875441">
                  <a:extLst>
                    <a:ext uri="{9D8B030D-6E8A-4147-A177-3AD203B41FA5}">
                      <a16:colId xmlns:a16="http://schemas.microsoft.com/office/drawing/2014/main" val="2218511784"/>
                    </a:ext>
                  </a:extLst>
                </a:gridCol>
              </a:tblGrid>
              <a:tr h="52227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2000" dirty="0"/>
                        <a:t>구현 내용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en-US" altLang="ko-KR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03056"/>
                  </a:ext>
                </a:extLst>
              </a:tr>
              <a:tr h="451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리소스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ea typeface="조선가는고딕" panose="02030504000101010101"/>
                        </a:rPr>
                        <a:t>수집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91174"/>
                  </a:ext>
                </a:extLst>
              </a:tr>
              <a:tr h="408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프레임워크 제작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79749"/>
                  </a:ext>
                </a:extLst>
              </a:tr>
              <a:tr h="451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모델 띄우기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및 애니메이션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639799"/>
                  </a:ext>
                </a:extLst>
              </a:tr>
              <a:tr h="574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플레이어 및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인게임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오브젝트 구현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10634"/>
                  </a:ext>
                </a:extLst>
              </a:tr>
              <a:tr h="385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UI, 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이펙트 적용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5057"/>
                  </a:ext>
                </a:extLst>
              </a:tr>
              <a:tr h="451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그림자 구현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74710"/>
                  </a:ext>
                </a:extLst>
              </a:tr>
              <a:tr h="323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파티클</a:t>
                      </a:r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 </a:t>
                      </a:r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랜더링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567053"/>
                  </a:ext>
                </a:extLst>
              </a:tr>
              <a:tr h="451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고스트 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트레일 이펙트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47356"/>
                  </a:ext>
                </a:extLst>
              </a:tr>
              <a:tr h="323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 err="1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멀티쓰레딩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조선가는고딕" panose="02030504000101010101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5283"/>
                  </a:ext>
                </a:extLst>
              </a:tr>
              <a:tr h="451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baseline="0" dirty="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조선가는고딕" panose="02030504000101010101"/>
                        </a:rPr>
                        <a:t>디버깅 및 코드수정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195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4B1ED7-6BC6-9D6F-CE4F-8BB1E4055604}"/>
              </a:ext>
            </a:extLst>
          </p:cNvPr>
          <p:cNvSpPr txBox="1"/>
          <p:nvPr/>
        </p:nvSpPr>
        <p:spPr>
          <a:xfrm>
            <a:off x="645983" y="1616465"/>
            <a:ext cx="21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김도한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9CCA6-148B-2FFD-A4A5-DCAD9939E78E}"/>
              </a:ext>
            </a:extLst>
          </p:cNvPr>
          <p:cNvSpPr txBox="1"/>
          <p:nvPr/>
        </p:nvSpPr>
        <p:spPr>
          <a:xfrm>
            <a:off x="645983" y="2201240"/>
            <a:ext cx="200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홍서진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9726D9-39B8-04E1-36F0-88D957A383E2}"/>
              </a:ext>
            </a:extLst>
          </p:cNvPr>
          <p:cNvSpPr/>
          <p:nvPr/>
        </p:nvSpPr>
        <p:spPr>
          <a:xfrm>
            <a:off x="2101080" y="1699321"/>
            <a:ext cx="404038" cy="38160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0E3BD57-0D3A-827D-46A0-8E11DDF50D3F}"/>
              </a:ext>
            </a:extLst>
          </p:cNvPr>
          <p:cNvSpPr/>
          <p:nvPr/>
        </p:nvSpPr>
        <p:spPr>
          <a:xfrm>
            <a:off x="2064991" y="2275366"/>
            <a:ext cx="404038" cy="3816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EB85F-F199-8F1B-9D88-9588FF121CE8}"/>
              </a:ext>
            </a:extLst>
          </p:cNvPr>
          <p:cNvSpPr txBox="1"/>
          <p:nvPr/>
        </p:nvSpPr>
        <p:spPr>
          <a:xfrm>
            <a:off x="665568" y="2758557"/>
            <a:ext cx="1102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조선가는고딕" panose="02030504000101010101" pitchFamily="18" charset="-127"/>
                <a:ea typeface="조선가는고딕" panose="02030504000101010101" pitchFamily="18" charset="-127"/>
                <a:cs typeface="KoPubWorld돋움체 Light" panose="00000300000000000000" pitchFamily="2" charset="-127"/>
              </a:rPr>
              <a:t>모두</a:t>
            </a:r>
            <a:endParaRPr lang="en-US" altLang="ko-KR" sz="3200" dirty="0">
              <a:latin typeface="조선가는고딕" panose="02030504000101010101" pitchFamily="18" charset="-127"/>
              <a:ea typeface="조선가는고딕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E08C7E-6938-4902-AB9D-5F91347B9F6B}"/>
              </a:ext>
            </a:extLst>
          </p:cNvPr>
          <p:cNvSpPr/>
          <p:nvPr/>
        </p:nvSpPr>
        <p:spPr>
          <a:xfrm>
            <a:off x="2058620" y="2860141"/>
            <a:ext cx="404038" cy="38160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972F830-9B38-C75D-78F4-37B3B437B3F5}"/>
              </a:ext>
            </a:extLst>
          </p:cNvPr>
          <p:cNvSpPr/>
          <p:nvPr/>
        </p:nvSpPr>
        <p:spPr>
          <a:xfrm>
            <a:off x="4557143" y="1938659"/>
            <a:ext cx="1538856" cy="2807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A891D20-2146-E857-A48D-DF122507A6B2}"/>
              </a:ext>
            </a:extLst>
          </p:cNvPr>
          <p:cNvSpPr/>
          <p:nvPr/>
        </p:nvSpPr>
        <p:spPr>
          <a:xfrm>
            <a:off x="4557143" y="2391811"/>
            <a:ext cx="1125442" cy="2701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90E27C-A8AA-7393-D215-1A9474B86F2E}"/>
              </a:ext>
            </a:extLst>
          </p:cNvPr>
          <p:cNvSpPr/>
          <p:nvPr/>
        </p:nvSpPr>
        <p:spPr>
          <a:xfrm>
            <a:off x="5682585" y="2867203"/>
            <a:ext cx="1759184" cy="28070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4FC2665-DF66-9BA6-3D5E-6CCD7BD9E773}"/>
              </a:ext>
            </a:extLst>
          </p:cNvPr>
          <p:cNvSpPr/>
          <p:nvPr/>
        </p:nvSpPr>
        <p:spPr>
          <a:xfrm>
            <a:off x="6095999" y="3382814"/>
            <a:ext cx="1230630" cy="25193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F1AFA41-D5CE-28DA-C48F-005C03BC2783}"/>
              </a:ext>
            </a:extLst>
          </p:cNvPr>
          <p:cNvSpPr/>
          <p:nvPr/>
        </p:nvSpPr>
        <p:spPr>
          <a:xfrm>
            <a:off x="7227578" y="3851512"/>
            <a:ext cx="489323" cy="28070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61F9D2F-8EC1-75B2-C906-CA61C1DFBF89}"/>
              </a:ext>
            </a:extLst>
          </p:cNvPr>
          <p:cNvSpPr/>
          <p:nvPr/>
        </p:nvSpPr>
        <p:spPr>
          <a:xfrm>
            <a:off x="7472241" y="4274474"/>
            <a:ext cx="746169" cy="2807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614F841-4824-8384-3239-957BA5390E20}"/>
              </a:ext>
            </a:extLst>
          </p:cNvPr>
          <p:cNvSpPr/>
          <p:nvPr/>
        </p:nvSpPr>
        <p:spPr>
          <a:xfrm>
            <a:off x="8209560" y="4701227"/>
            <a:ext cx="937266" cy="2519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76AD1CD-BCD4-A2C3-6074-EB02053F84DD}"/>
              </a:ext>
            </a:extLst>
          </p:cNvPr>
          <p:cNvSpPr/>
          <p:nvPr/>
        </p:nvSpPr>
        <p:spPr>
          <a:xfrm>
            <a:off x="7845324" y="5122967"/>
            <a:ext cx="1301501" cy="25193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E016246-D30B-B21D-4A1E-7A1956C18B3D}"/>
              </a:ext>
            </a:extLst>
          </p:cNvPr>
          <p:cNvSpPr/>
          <p:nvPr/>
        </p:nvSpPr>
        <p:spPr>
          <a:xfrm>
            <a:off x="4601597" y="5474810"/>
            <a:ext cx="5741287" cy="25193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B3D96D8-A51E-2378-52BE-6C39C79C2348}"/>
              </a:ext>
            </a:extLst>
          </p:cNvPr>
          <p:cNvSpPr/>
          <p:nvPr/>
        </p:nvSpPr>
        <p:spPr>
          <a:xfrm>
            <a:off x="9066815" y="5848045"/>
            <a:ext cx="2174523" cy="28438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가는고딕" panose="02030504000101010101" pitchFamily="18" charset="-127"/>
              <a:ea typeface="조선가는고딕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A89B4-7C05-B2D9-9632-A4A76192C240}"/>
              </a:ext>
            </a:extLst>
          </p:cNvPr>
          <p:cNvSpPr txBox="1"/>
          <p:nvPr/>
        </p:nvSpPr>
        <p:spPr>
          <a:xfrm>
            <a:off x="6188409" y="1950651"/>
            <a:ext cx="1068933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6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90%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517A8-E621-B1D8-9FDB-CCF27F168AEA}"/>
              </a:ext>
            </a:extLst>
          </p:cNvPr>
          <p:cNvSpPr txBox="1"/>
          <p:nvPr/>
        </p:nvSpPr>
        <p:spPr>
          <a:xfrm>
            <a:off x="5814357" y="2407140"/>
            <a:ext cx="117889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(100%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1959D-C477-E0E7-7383-F14372F48A57}"/>
              </a:ext>
            </a:extLst>
          </p:cNvPr>
          <p:cNvSpPr txBox="1"/>
          <p:nvPr/>
        </p:nvSpPr>
        <p:spPr>
          <a:xfrm>
            <a:off x="7477445" y="2852311"/>
            <a:ext cx="117889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(100%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30EFD2-1930-8CC6-59C1-F2C67E4D14CF}"/>
              </a:ext>
            </a:extLst>
          </p:cNvPr>
          <p:cNvSpPr txBox="1"/>
          <p:nvPr/>
        </p:nvSpPr>
        <p:spPr>
          <a:xfrm>
            <a:off x="7472239" y="3354493"/>
            <a:ext cx="1068933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(70%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C86261-DF86-7A62-C54A-C41A2EEE0766}"/>
              </a:ext>
            </a:extLst>
          </p:cNvPr>
          <p:cNvSpPr txBox="1"/>
          <p:nvPr/>
        </p:nvSpPr>
        <p:spPr>
          <a:xfrm>
            <a:off x="8322654" y="4282229"/>
            <a:ext cx="117889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(100%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1BB09D-5602-B5AF-5A4D-624636CA04E9}"/>
              </a:ext>
            </a:extLst>
          </p:cNvPr>
          <p:cNvSpPr txBox="1"/>
          <p:nvPr/>
        </p:nvSpPr>
        <p:spPr>
          <a:xfrm>
            <a:off x="9163985" y="4690185"/>
            <a:ext cx="1068933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(50%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811E8B-B3E4-5661-BC64-313BDBB78DFD}"/>
              </a:ext>
            </a:extLst>
          </p:cNvPr>
          <p:cNvSpPr txBox="1"/>
          <p:nvPr/>
        </p:nvSpPr>
        <p:spPr>
          <a:xfrm>
            <a:off x="9285173" y="5066854"/>
            <a:ext cx="117889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(100%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82135F-0DDD-AC9F-1C1A-D6305D16FD41}"/>
              </a:ext>
            </a:extLst>
          </p:cNvPr>
          <p:cNvSpPr txBox="1"/>
          <p:nvPr/>
        </p:nvSpPr>
        <p:spPr>
          <a:xfrm>
            <a:off x="10464628" y="5459490"/>
            <a:ext cx="95896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A6C305-8E0E-8E50-E37A-431C8D2D1BC6}"/>
              </a:ext>
            </a:extLst>
          </p:cNvPr>
          <p:cNvSpPr txBox="1"/>
          <p:nvPr/>
        </p:nvSpPr>
        <p:spPr>
          <a:xfrm>
            <a:off x="7788187" y="3835410"/>
            <a:ext cx="1068933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(50%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2BEEF-7615-AC73-E518-1B3225C2B8F6}"/>
              </a:ext>
            </a:extLst>
          </p:cNvPr>
          <p:cNvSpPr txBox="1"/>
          <p:nvPr/>
        </p:nvSpPr>
        <p:spPr>
          <a:xfrm>
            <a:off x="7743083" y="865955"/>
            <a:ext cx="2489835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전체진행률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73.3%</a:t>
            </a:r>
            <a:endParaRPr lang="ko-KR" altLang="en-US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71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BFCF50-C845-99B0-0394-6757E3970510}"/>
              </a:ext>
            </a:extLst>
          </p:cNvPr>
          <p:cNvSpPr txBox="1"/>
          <p:nvPr/>
        </p:nvSpPr>
        <p:spPr>
          <a:xfrm>
            <a:off x="870651" y="763973"/>
            <a:ext cx="593162" cy="59034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D6F08-8F7E-5C7B-3D02-A73A4F883E93}"/>
              </a:ext>
            </a:extLst>
          </p:cNvPr>
          <p:cNvSpPr txBox="1"/>
          <p:nvPr/>
        </p:nvSpPr>
        <p:spPr>
          <a:xfrm>
            <a:off x="1467042" y="880285"/>
            <a:ext cx="2046765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향후 개발 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AB29BFC-8D29-CC6B-DC6F-1357B6FFD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767"/>
              </p:ext>
            </p:extLst>
          </p:nvPr>
        </p:nvGraphicFramePr>
        <p:xfrm>
          <a:off x="2032000" y="2542385"/>
          <a:ext cx="8127999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17531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35109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94853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김도한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홍서진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5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콘텐츠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7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멀티쓰레딩</a:t>
                      </a:r>
                      <a:r>
                        <a:rPr lang="en-US" altLang="ko-KR" sz="1400" dirty="0"/>
                        <a:t>&amp;</a:t>
                      </a:r>
                      <a:r>
                        <a:rPr lang="ko-KR" altLang="en-US" sz="1400" dirty="0"/>
                        <a:t>공간분할 기법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UI&amp;</a:t>
                      </a:r>
                      <a:r>
                        <a:rPr lang="ko-KR" altLang="en-US" sz="1400" dirty="0"/>
                        <a:t>이펙트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검토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51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829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4C646-A19E-447A-BA81-14C059D08AE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08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D70E4-D1C2-D697-17D8-C7EB2575BA40}"/>
              </a:ext>
            </a:extLst>
          </p:cNvPr>
          <p:cNvSpPr txBox="1"/>
          <p:nvPr/>
        </p:nvSpPr>
        <p:spPr>
          <a:xfrm>
            <a:off x="1467042" y="880285"/>
            <a:ext cx="1375427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09745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870461" y="829479"/>
            <a:ext cx="1260011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ko-KR" altLang="en-US" dirty="0">
                <a:latin typeface="Rockwell Extra Bold" panose="02060903040505020403" pitchFamily="18" charset="0"/>
              </a:rPr>
              <a:t>목차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8F4C71-1C92-0FB4-E8E1-7A0BB28B50E5}"/>
              </a:ext>
            </a:extLst>
          </p:cNvPr>
          <p:cNvSpPr txBox="1"/>
          <p:nvPr/>
        </p:nvSpPr>
        <p:spPr>
          <a:xfrm>
            <a:off x="1419498" y="2402856"/>
            <a:ext cx="4127862" cy="297561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333333"/>
                </a:solidFill>
                <a:latin typeface="Amasis MT Pro Black" panose="020F0502020204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01</a:t>
            </a:r>
            <a:r>
              <a:rPr lang="ko-KR" altLang="en-US" sz="2400" dirty="0">
                <a:solidFill>
                  <a:srgbClr val="33333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개요</a:t>
            </a:r>
            <a:endParaRPr lang="en-US" altLang="ko-KR" sz="2400" b="0" i="0" dirty="0">
              <a:solidFill>
                <a:srgbClr val="333333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게임 소개</a:t>
            </a:r>
            <a:endParaRPr lang="en-US" altLang="ko-KR" sz="2400" dirty="0">
              <a:solidFill>
                <a:srgbClr val="33333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플로우 차트</a:t>
            </a: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333333"/>
                </a:solidFill>
                <a:latin typeface="Amasis MT Pro Black" panose="020F0502020204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02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게임조작</a:t>
            </a: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333333"/>
                </a:solidFill>
                <a:latin typeface="Amasis MT Pro Black" panose="020F0502020204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03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기술요소와 중점연구 분야</a:t>
            </a:r>
          </a:p>
          <a:p>
            <a:pPr algn="l">
              <a:spcAft>
                <a:spcPts val="200"/>
              </a:spcAft>
            </a:pPr>
            <a:endParaRPr lang="ko-KR" altLang="en-US" sz="11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C535BB-CA33-8D20-7644-194EEB858EBC}"/>
              </a:ext>
            </a:extLst>
          </p:cNvPr>
          <p:cNvSpPr txBox="1"/>
          <p:nvPr/>
        </p:nvSpPr>
        <p:spPr>
          <a:xfrm>
            <a:off x="6298490" y="2397547"/>
            <a:ext cx="4299841" cy="27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333333"/>
                </a:solidFill>
                <a:latin typeface="Amasis MT Pro Black" panose="020F0502020204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04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구성원 역할 분담</a:t>
            </a:r>
            <a:endParaRPr lang="en-US" altLang="ko-KR" sz="2400" b="0" i="0" dirty="0">
              <a:solidFill>
                <a:srgbClr val="333333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333333"/>
                </a:solidFill>
                <a:latin typeface="Amasis MT Pro Black" panose="020F0502020204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05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개발내용</a:t>
            </a: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333333"/>
                </a:solidFill>
                <a:latin typeface="Amasis MT Pro Black" panose="020F0502020204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06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문제점 및 보완책</a:t>
            </a: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333333"/>
                </a:solidFill>
                <a:latin typeface="Amasis MT Pro Black" panose="020F0502020204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07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향후 개발 일정</a:t>
            </a: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333333"/>
                </a:solidFill>
                <a:latin typeface="Amasis MT Pro Black" panose="020F0502020204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08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320310" y="829479"/>
            <a:ext cx="704089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개요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1320310" y="1235162"/>
            <a:ext cx="931716" cy="2694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게임 소개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141A0D-4B84-8E02-03FA-240BB495B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1" y="1910274"/>
            <a:ext cx="6405171" cy="3598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E5D9F5-F927-3646-5187-A98CCA141CEA}"/>
              </a:ext>
            </a:extLst>
          </p:cNvPr>
          <p:cNvSpPr txBox="1"/>
          <p:nvPr/>
        </p:nvSpPr>
        <p:spPr>
          <a:xfrm>
            <a:off x="7648115" y="2066866"/>
            <a:ext cx="3603175" cy="272426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장르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서바이벌 요소를 결합한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TPS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게임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산뜻돋움" panose="02000000000000000000" pitchFamily="2" charset="-127"/>
              <a:ea typeface="한컴산뜻돋움" panose="02000000000000000000" pitchFamily="2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200000"/>
              </a:lnSpc>
              <a:spcAft>
                <a:spcPts val="200"/>
              </a:spcAft>
            </a:pP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웨이브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: 5Wave (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플레이 시간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 10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분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)</a:t>
            </a:r>
          </a:p>
          <a:p>
            <a:pPr algn="ctr">
              <a:lnSpc>
                <a:spcPct val="200000"/>
              </a:lnSpc>
              <a:spcAft>
                <a:spcPts val="200"/>
              </a:spcAft>
            </a:pP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-1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인 플레이 게임</a:t>
            </a:r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대량으로 몰려오는 적을 사살하고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방사능 이벤트로부터 피해 모든 웨이브를 버티거나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몬스터를 모두 죽였을 때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게임에서 승리한다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.</a:t>
            </a:r>
          </a:p>
          <a:p>
            <a:pPr algn="ctr">
              <a:spcAft>
                <a:spcPts val="200"/>
              </a:spcAft>
            </a:pPr>
            <a:endParaRPr lang="en-US" altLang="ko-KR" sz="12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>
              <a:spcAft>
                <a:spcPts val="200"/>
              </a:spcAft>
            </a:pP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320310" y="829479"/>
            <a:ext cx="704089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개요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1320310" y="1235162"/>
            <a:ext cx="1100993" cy="2694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플로우 차트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3F0D9D75-9910-1E7E-F3E2-87707239CCF3}"/>
              </a:ext>
            </a:extLst>
          </p:cNvPr>
          <p:cNvSpPr/>
          <p:nvPr/>
        </p:nvSpPr>
        <p:spPr>
          <a:xfrm>
            <a:off x="6676385" y="2871813"/>
            <a:ext cx="1879884" cy="851395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승리조건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D7B7F36-B820-17BF-9156-23C957ABD31E}"/>
              </a:ext>
            </a:extLst>
          </p:cNvPr>
          <p:cNvSpPr/>
          <p:nvPr/>
        </p:nvSpPr>
        <p:spPr>
          <a:xfrm>
            <a:off x="837663" y="2376330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실행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AED82A-9524-B49C-8552-0D84F20A969E}"/>
              </a:ext>
            </a:extLst>
          </p:cNvPr>
          <p:cNvSpPr/>
          <p:nvPr/>
        </p:nvSpPr>
        <p:spPr>
          <a:xfrm>
            <a:off x="6849319" y="4675660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85D4D3-739F-D315-AEEE-8B1434F51842}"/>
              </a:ext>
            </a:extLst>
          </p:cNvPr>
          <p:cNvSpPr/>
          <p:nvPr/>
        </p:nvSpPr>
        <p:spPr>
          <a:xfrm>
            <a:off x="9511224" y="2996856"/>
            <a:ext cx="1433317" cy="57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F6A59A-5097-CE72-1F74-989A5912E1AA}"/>
              </a:ext>
            </a:extLst>
          </p:cNvPr>
          <p:cNvSpPr/>
          <p:nvPr/>
        </p:nvSpPr>
        <p:spPr>
          <a:xfrm>
            <a:off x="837663" y="3695451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오프닝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D7EDB8C-8EF8-28ED-D2A2-47B670F00741}"/>
              </a:ext>
            </a:extLst>
          </p:cNvPr>
          <p:cNvSpPr/>
          <p:nvPr/>
        </p:nvSpPr>
        <p:spPr>
          <a:xfrm>
            <a:off x="2671064" y="3777658"/>
            <a:ext cx="1474215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 메인 로비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D6923D-E5FD-F10F-5780-781610F9945C}"/>
              </a:ext>
            </a:extLst>
          </p:cNvPr>
          <p:cNvSpPr/>
          <p:nvPr/>
        </p:nvSpPr>
        <p:spPr>
          <a:xfrm>
            <a:off x="4448101" y="2971436"/>
            <a:ext cx="1707361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플레이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43526B-2069-1FAC-5D19-E6CCE0BD1204}"/>
              </a:ext>
            </a:extLst>
          </p:cNvPr>
          <p:cNvSpPr/>
          <p:nvPr/>
        </p:nvSpPr>
        <p:spPr>
          <a:xfrm>
            <a:off x="4489209" y="4531374"/>
            <a:ext cx="1213164" cy="6463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E3C0BA3-7750-281D-57F3-5A37B261F260}"/>
              </a:ext>
            </a:extLst>
          </p:cNvPr>
          <p:cNvSpPr/>
          <p:nvPr/>
        </p:nvSpPr>
        <p:spPr>
          <a:xfrm rot="10800000" flipV="1">
            <a:off x="7514296" y="3961711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3160E08-EC37-A386-AB8A-42883C859D64}"/>
              </a:ext>
            </a:extLst>
          </p:cNvPr>
          <p:cNvSpPr/>
          <p:nvPr/>
        </p:nvSpPr>
        <p:spPr>
          <a:xfrm rot="5400000" flipV="1">
            <a:off x="8885767" y="3093309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8F92E5C-A16E-F1C9-333C-BE369A636990}"/>
              </a:ext>
            </a:extLst>
          </p:cNvPr>
          <p:cNvSpPr/>
          <p:nvPr/>
        </p:nvSpPr>
        <p:spPr>
          <a:xfrm rot="5400000" flipV="1">
            <a:off x="6307279" y="3145956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6F83AF2-B9A4-DEF9-855F-2DFDDE9F09F9}"/>
              </a:ext>
            </a:extLst>
          </p:cNvPr>
          <p:cNvSpPr/>
          <p:nvPr/>
        </p:nvSpPr>
        <p:spPr>
          <a:xfrm rot="3855902" flipV="1">
            <a:off x="3994502" y="33714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E8C21DB-217E-FAF2-A513-E3B319807FEB}"/>
              </a:ext>
            </a:extLst>
          </p:cNvPr>
          <p:cNvSpPr/>
          <p:nvPr/>
        </p:nvSpPr>
        <p:spPr>
          <a:xfrm rot="6681777" flipV="1">
            <a:off x="4028077" y="4469185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B20CDF3D-C707-ECCF-F19C-EEC104D977DB}"/>
              </a:ext>
            </a:extLst>
          </p:cNvPr>
          <p:cNvSpPr/>
          <p:nvPr/>
        </p:nvSpPr>
        <p:spPr>
          <a:xfrm rot="5400000" flipV="1">
            <a:off x="2236308" y="3854738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F47C345-53FA-4F27-7817-BEC1CEA586FB}"/>
              </a:ext>
            </a:extLst>
          </p:cNvPr>
          <p:cNvSpPr/>
          <p:nvPr/>
        </p:nvSpPr>
        <p:spPr>
          <a:xfrm rot="10800000" flipV="1">
            <a:off x="1335600" y="3201954"/>
            <a:ext cx="217290" cy="3813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A887B95-4676-1A26-2FEB-439F16902CE7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6312667" y="3994332"/>
            <a:ext cx="12700" cy="2506623"/>
          </a:xfrm>
          <a:prstGeom prst="bentConnector4">
            <a:avLst>
              <a:gd name="adj1" fmla="val 5232559"/>
              <a:gd name="adj2" fmla="val 9992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89FD0C4-3EB3-0FA8-71E6-517B263EA4AD}"/>
              </a:ext>
            </a:extLst>
          </p:cNvPr>
          <p:cNvCxnSpPr>
            <a:endCxn id="8" idx="2"/>
          </p:cNvCxnSpPr>
          <p:nvPr/>
        </p:nvCxnSpPr>
        <p:spPr>
          <a:xfrm flipV="1">
            <a:off x="7572329" y="3568839"/>
            <a:ext cx="2655554" cy="2332231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54AC4B-D887-9AE5-C81C-5B000592C93B}"/>
              </a:ext>
            </a:extLst>
          </p:cNvPr>
          <p:cNvSpPr txBox="1"/>
          <p:nvPr/>
        </p:nvSpPr>
        <p:spPr>
          <a:xfrm>
            <a:off x="5447564" y="1814201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승리 조건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5 wave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가 끝날 때까지 생존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 OR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몬스터를 모두 죽였을 때</a:t>
            </a:r>
          </a:p>
        </p:txBody>
      </p:sp>
    </p:spTree>
    <p:extLst>
      <p:ext uri="{BB962C8B-B14F-4D97-AF65-F5344CB8AC3E}">
        <p14:creationId xmlns:p14="http://schemas.microsoft.com/office/powerpoint/2010/main" val="290138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06081" y="843205"/>
            <a:ext cx="1375427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게임 조작</a:t>
            </a:r>
          </a:p>
        </p:txBody>
      </p:sp>
      <p:grpSp>
        <p:nvGrpSpPr>
          <p:cNvPr id="6" name="Google Shape;164;p22">
            <a:extLst>
              <a:ext uri="{FF2B5EF4-FFF2-40B4-BE49-F238E27FC236}">
                <a16:creationId xmlns:a16="http://schemas.microsoft.com/office/drawing/2014/main" id="{BE1DD531-8CD4-2364-D650-F4475AF66C42}"/>
              </a:ext>
            </a:extLst>
          </p:cNvPr>
          <p:cNvGrpSpPr/>
          <p:nvPr/>
        </p:nvGrpSpPr>
        <p:grpSpPr>
          <a:xfrm>
            <a:off x="9481075" y="2766178"/>
            <a:ext cx="3305796" cy="3264231"/>
            <a:chOff x="6510220" y="1464719"/>
            <a:chExt cx="3305796" cy="3264231"/>
          </a:xfrm>
        </p:grpSpPr>
        <p:pic>
          <p:nvPicPr>
            <p:cNvPr id="9" name="Google Shape;165;p22">
              <a:extLst>
                <a:ext uri="{FF2B5EF4-FFF2-40B4-BE49-F238E27FC236}">
                  <a16:creationId xmlns:a16="http://schemas.microsoft.com/office/drawing/2014/main" id="{EDCE995B-241A-C098-0B5C-22E35D91C9C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11951" y="2282775"/>
              <a:ext cx="2446149" cy="244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66;p22">
              <a:extLst>
                <a:ext uri="{FF2B5EF4-FFF2-40B4-BE49-F238E27FC236}">
                  <a16:creationId xmlns:a16="http://schemas.microsoft.com/office/drawing/2014/main" id="{25D3BDD6-59E4-1004-9CCC-41A1BF460595}"/>
                </a:ext>
              </a:extLst>
            </p:cNvPr>
            <p:cNvSpPr txBox="1"/>
            <p:nvPr/>
          </p:nvSpPr>
          <p:spPr>
            <a:xfrm>
              <a:off x="6510220" y="1464719"/>
              <a:ext cx="2710925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좌클릭 : </a:t>
              </a:r>
              <a:r>
                <a:rPr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사격</a:t>
              </a:r>
              <a:endParaRPr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7" name="Google Shape;168;p22">
              <a:extLst>
                <a:ext uri="{FF2B5EF4-FFF2-40B4-BE49-F238E27FC236}">
                  <a16:creationId xmlns:a16="http://schemas.microsoft.com/office/drawing/2014/main" id="{890AAFD2-5786-A612-5585-5F7104A9CAAF}"/>
                </a:ext>
              </a:extLst>
            </p:cNvPr>
            <p:cNvSpPr txBox="1"/>
            <p:nvPr/>
          </p:nvSpPr>
          <p:spPr>
            <a:xfrm>
              <a:off x="7429804" y="2055113"/>
              <a:ext cx="2386212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조선가는고딕" panose="02030504000101010101" pitchFamily="18" charset="-127"/>
                <a:ea typeface="조선가는고딕" panose="02030504000101010101" pitchFamily="18" charset="-127"/>
              </a:endParaRPr>
            </a:p>
          </p:txBody>
        </p:sp>
        <p:cxnSp>
          <p:nvCxnSpPr>
            <p:cNvPr id="18" name="Google Shape;169;p22">
              <a:extLst>
                <a:ext uri="{FF2B5EF4-FFF2-40B4-BE49-F238E27FC236}">
                  <a16:creationId xmlns:a16="http://schemas.microsoft.com/office/drawing/2014/main" id="{B06E7731-69DE-345A-DD1E-08500544C22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13754" y="2484829"/>
              <a:ext cx="1347902" cy="20974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19" name="Google Shape;151;p22">
            <a:extLst>
              <a:ext uri="{FF2B5EF4-FFF2-40B4-BE49-F238E27FC236}">
                <a16:creationId xmlns:a16="http://schemas.microsoft.com/office/drawing/2014/main" id="{5561EC39-967C-9E02-BF45-03143D36D0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0" r="1499"/>
          <a:stretch/>
        </p:blipFill>
        <p:spPr>
          <a:xfrm>
            <a:off x="557399" y="2880811"/>
            <a:ext cx="8522805" cy="320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53;p22">
            <a:extLst>
              <a:ext uri="{FF2B5EF4-FFF2-40B4-BE49-F238E27FC236}">
                <a16:creationId xmlns:a16="http://schemas.microsoft.com/office/drawing/2014/main" id="{9217B669-D60D-7DA7-0867-64B2877F9B21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03600" y="4543847"/>
            <a:ext cx="550323" cy="453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57;p22">
            <a:extLst>
              <a:ext uri="{FF2B5EF4-FFF2-40B4-BE49-F238E27FC236}">
                <a16:creationId xmlns:a16="http://schemas.microsoft.com/office/drawing/2014/main" id="{027766A7-8BC3-C09E-B889-CA14BCE72E43}"/>
              </a:ext>
            </a:extLst>
          </p:cNvPr>
          <p:cNvSpPr txBox="1"/>
          <p:nvPr/>
        </p:nvSpPr>
        <p:spPr>
          <a:xfrm>
            <a:off x="321778" y="2267129"/>
            <a:ext cx="2160165" cy="4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 Semilight" panose="020B0502040204020203" pitchFamily="50" charset="-127"/>
              </a:rPr>
              <a:t>W / A / S / D : 이동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22" name="Google Shape;159;p22">
            <a:extLst>
              <a:ext uri="{FF2B5EF4-FFF2-40B4-BE49-F238E27FC236}">
                <a16:creationId xmlns:a16="http://schemas.microsoft.com/office/drawing/2014/main" id="{664FD1EB-C558-CB25-5DD1-F81A3162C7A2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15165" y="5074394"/>
            <a:ext cx="1290881" cy="4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61;p22">
            <a:extLst>
              <a:ext uri="{FF2B5EF4-FFF2-40B4-BE49-F238E27FC236}">
                <a16:creationId xmlns:a16="http://schemas.microsoft.com/office/drawing/2014/main" id="{3B0EDA8F-46AF-7124-7742-6902C95BCDD5}"/>
              </a:ext>
            </a:extLst>
          </p:cNvPr>
          <p:cNvSpPr/>
          <p:nvPr/>
        </p:nvSpPr>
        <p:spPr>
          <a:xfrm>
            <a:off x="1064597" y="5641435"/>
            <a:ext cx="23970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4" name="Google Shape;162;p22">
            <a:extLst>
              <a:ext uri="{FF2B5EF4-FFF2-40B4-BE49-F238E27FC236}">
                <a16:creationId xmlns:a16="http://schemas.microsoft.com/office/drawing/2014/main" id="{C53E27FC-4560-C4F2-621E-BB9B43FE932E}"/>
              </a:ext>
            </a:extLst>
          </p:cNvPr>
          <p:cNvSpPr txBox="1"/>
          <p:nvPr/>
        </p:nvSpPr>
        <p:spPr>
          <a:xfrm>
            <a:off x="557399" y="6254830"/>
            <a:ext cx="1686896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Shift : 달리기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5" name="Google Shape;153;p22">
            <a:extLst>
              <a:ext uri="{FF2B5EF4-FFF2-40B4-BE49-F238E27FC236}">
                <a16:creationId xmlns:a16="http://schemas.microsoft.com/office/drawing/2014/main" id="{04D3614A-52CB-CAE8-3B4D-259CCDD1829D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253277" y="4529862"/>
            <a:ext cx="500079" cy="48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3;p22">
            <a:extLst>
              <a:ext uri="{FF2B5EF4-FFF2-40B4-BE49-F238E27FC236}">
                <a16:creationId xmlns:a16="http://schemas.microsoft.com/office/drawing/2014/main" id="{DE03EE77-F4F0-7471-77FE-BEA4A833B9BD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30885" y="4543848"/>
            <a:ext cx="550323" cy="4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3;p22">
            <a:extLst>
              <a:ext uri="{FF2B5EF4-FFF2-40B4-BE49-F238E27FC236}">
                <a16:creationId xmlns:a16="http://schemas.microsoft.com/office/drawing/2014/main" id="{05CDA9AB-E5BA-190A-A197-96FE816E880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61433" y="3996162"/>
            <a:ext cx="550323" cy="46101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61;p22">
            <a:extLst>
              <a:ext uri="{FF2B5EF4-FFF2-40B4-BE49-F238E27FC236}">
                <a16:creationId xmlns:a16="http://schemas.microsoft.com/office/drawing/2014/main" id="{0D79C61D-30D6-1ECF-4002-8CC04966FB1D}"/>
              </a:ext>
            </a:extLst>
          </p:cNvPr>
          <p:cNvSpPr/>
          <p:nvPr/>
        </p:nvSpPr>
        <p:spPr>
          <a:xfrm>
            <a:off x="3519271" y="5047139"/>
            <a:ext cx="239700" cy="1207691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866EE0-09C3-DE1A-5EFC-001839DF8459}"/>
              </a:ext>
            </a:extLst>
          </p:cNvPr>
          <p:cNvSpPr txBox="1"/>
          <p:nvPr/>
        </p:nvSpPr>
        <p:spPr>
          <a:xfrm>
            <a:off x="2974413" y="6328741"/>
            <a:ext cx="182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F: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상호작용</a:t>
            </a:r>
          </a:p>
        </p:txBody>
      </p:sp>
      <p:sp>
        <p:nvSpPr>
          <p:cNvPr id="30" name="Google Shape;156;p22">
            <a:extLst>
              <a:ext uri="{FF2B5EF4-FFF2-40B4-BE49-F238E27FC236}">
                <a16:creationId xmlns:a16="http://schemas.microsoft.com/office/drawing/2014/main" id="{6C975527-3594-D9AD-3759-7E9690BBD046}"/>
              </a:ext>
            </a:extLst>
          </p:cNvPr>
          <p:cNvSpPr/>
          <p:nvPr/>
        </p:nvSpPr>
        <p:spPr>
          <a:xfrm rot="12580432" flipH="1">
            <a:off x="2520479" y="2298580"/>
            <a:ext cx="328075" cy="1222293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E356DA-E45F-E492-D83C-6B53C9C1CCB8}"/>
              </a:ext>
            </a:extLst>
          </p:cNvPr>
          <p:cNvSpPr/>
          <p:nvPr/>
        </p:nvSpPr>
        <p:spPr>
          <a:xfrm>
            <a:off x="3404167" y="4543847"/>
            <a:ext cx="500079" cy="45313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126A07D-A805-4A3C-4026-B95AD4B545D9}"/>
              </a:ext>
            </a:extLst>
          </p:cNvPr>
          <p:cNvSpPr/>
          <p:nvPr/>
        </p:nvSpPr>
        <p:spPr>
          <a:xfrm>
            <a:off x="1229415" y="3460421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8F3A72-61CB-0F5A-0763-3543E7A48BB8}"/>
              </a:ext>
            </a:extLst>
          </p:cNvPr>
          <p:cNvSpPr/>
          <p:nvPr/>
        </p:nvSpPr>
        <p:spPr>
          <a:xfrm>
            <a:off x="1828570" y="3464918"/>
            <a:ext cx="484018" cy="4949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D0D01AE-FB93-E9B1-61B1-11A5B057ECB2}"/>
              </a:ext>
            </a:extLst>
          </p:cNvPr>
          <p:cNvSpPr/>
          <p:nvPr/>
        </p:nvSpPr>
        <p:spPr>
          <a:xfrm rot="9037171" flipH="1">
            <a:off x="1812397" y="2647542"/>
            <a:ext cx="328075" cy="185780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AD9B896C-F8AD-9CAA-CDC8-E45FBEB1EBCA}"/>
              </a:ext>
            </a:extLst>
          </p:cNvPr>
          <p:cNvSpPr txBox="1"/>
          <p:nvPr/>
        </p:nvSpPr>
        <p:spPr>
          <a:xfrm>
            <a:off x="2887954" y="1961951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1,2</a:t>
            </a:r>
            <a:r>
              <a:rPr lang="ko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아이템 사용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A90952-3FA0-A975-2423-A6CD4161C15B}"/>
              </a:ext>
            </a:extLst>
          </p:cNvPr>
          <p:cNvSpPr/>
          <p:nvPr/>
        </p:nvSpPr>
        <p:spPr>
          <a:xfrm>
            <a:off x="3258687" y="4015446"/>
            <a:ext cx="500079" cy="453139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Google Shape;156;p22">
            <a:extLst>
              <a:ext uri="{FF2B5EF4-FFF2-40B4-BE49-F238E27FC236}">
                <a16:creationId xmlns:a16="http://schemas.microsoft.com/office/drawing/2014/main" id="{C6E56562-0F4A-08C8-6358-D7CB1B15D78F}"/>
              </a:ext>
            </a:extLst>
          </p:cNvPr>
          <p:cNvSpPr/>
          <p:nvPr/>
        </p:nvSpPr>
        <p:spPr>
          <a:xfrm rot="12580432" flipH="1">
            <a:off x="3949407" y="2690300"/>
            <a:ext cx="312040" cy="147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73EEDD88-47C6-0C23-BE91-BC5454A9AD93}"/>
              </a:ext>
            </a:extLst>
          </p:cNvPr>
          <p:cNvSpPr txBox="1"/>
          <p:nvPr/>
        </p:nvSpPr>
        <p:spPr>
          <a:xfrm>
            <a:off x="4440044" y="2329965"/>
            <a:ext cx="2032584" cy="42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R: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장전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191C0B-4F07-DB2A-4435-FE32054222B4}"/>
              </a:ext>
            </a:extLst>
          </p:cNvPr>
          <p:cNvSpPr/>
          <p:nvPr/>
        </p:nvSpPr>
        <p:spPr>
          <a:xfrm>
            <a:off x="3120659" y="5591259"/>
            <a:ext cx="2818588" cy="453139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Google Shape;161;p22">
            <a:extLst>
              <a:ext uri="{FF2B5EF4-FFF2-40B4-BE49-F238E27FC236}">
                <a16:creationId xmlns:a16="http://schemas.microsoft.com/office/drawing/2014/main" id="{ADA69ABF-000C-34E0-4698-9A128888E012}"/>
              </a:ext>
            </a:extLst>
          </p:cNvPr>
          <p:cNvSpPr/>
          <p:nvPr/>
        </p:nvSpPr>
        <p:spPr>
          <a:xfrm rot="19744027">
            <a:off x="5436455" y="5737780"/>
            <a:ext cx="239700" cy="795061"/>
          </a:xfrm>
          <a:prstGeom prst="downArrow">
            <a:avLst>
              <a:gd name="adj1" fmla="val 50000"/>
              <a:gd name="adj2" fmla="val 53633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E6FC87-E2B6-C8E0-1BD6-AB50AEB14980}"/>
              </a:ext>
            </a:extLst>
          </p:cNvPr>
          <p:cNvSpPr txBox="1"/>
          <p:nvPr/>
        </p:nvSpPr>
        <p:spPr>
          <a:xfrm>
            <a:off x="5900320" y="6343768"/>
            <a:ext cx="1889991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스페이스 바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점프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15F124-1C94-E086-C4B2-47A4E244704C}"/>
              </a:ext>
            </a:extLst>
          </p:cNvPr>
          <p:cNvSpPr/>
          <p:nvPr/>
        </p:nvSpPr>
        <p:spPr>
          <a:xfrm>
            <a:off x="1510771" y="4010293"/>
            <a:ext cx="499762" cy="45313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Google Shape;156;p22">
            <a:extLst>
              <a:ext uri="{FF2B5EF4-FFF2-40B4-BE49-F238E27FC236}">
                <a16:creationId xmlns:a16="http://schemas.microsoft.com/office/drawing/2014/main" id="{0811930E-39FC-2C1C-AA4C-06265A184442}"/>
              </a:ext>
            </a:extLst>
          </p:cNvPr>
          <p:cNvSpPr/>
          <p:nvPr/>
        </p:nvSpPr>
        <p:spPr>
          <a:xfrm rot="3669650" flipH="1">
            <a:off x="1180314" y="4172277"/>
            <a:ext cx="328075" cy="60041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5274A-9499-9DED-B3FC-6408E37F3AE5}"/>
              </a:ext>
            </a:extLst>
          </p:cNvPr>
          <p:cNvSpPr txBox="1"/>
          <p:nvPr/>
        </p:nvSpPr>
        <p:spPr>
          <a:xfrm>
            <a:off x="-23017" y="4746422"/>
            <a:ext cx="190345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D9D9D9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Q :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D9D9D9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손전등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D9D9D9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ON/OFF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highlight>
                <a:srgbClr val="D9D9D9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41A1A-E089-45D5-0BA7-852975C0F4EE}"/>
              </a:ext>
            </a:extLst>
          </p:cNvPr>
          <p:cNvSpPr txBox="1"/>
          <p:nvPr/>
        </p:nvSpPr>
        <p:spPr>
          <a:xfrm>
            <a:off x="1320310" y="8152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기술요소와 중점연구 분야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6039C-15AE-6698-2EDC-BE7EC1F1C4A5}"/>
              </a:ext>
            </a:extLst>
          </p:cNvPr>
          <p:cNvSpPr txBox="1"/>
          <p:nvPr/>
        </p:nvSpPr>
        <p:spPr>
          <a:xfrm>
            <a:off x="5289768" y="2754827"/>
            <a:ext cx="178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최적화</a:t>
            </a:r>
            <a:endParaRPr lang="en-US" altLang="ko-KR" sz="24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56B11-890F-DC5D-9F36-DB0D09FC80CA}"/>
              </a:ext>
            </a:extLst>
          </p:cNvPr>
          <p:cNvSpPr txBox="1"/>
          <p:nvPr/>
        </p:nvSpPr>
        <p:spPr>
          <a:xfrm>
            <a:off x="5289768" y="4279477"/>
            <a:ext cx="178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쉐이더</a:t>
            </a:r>
            <a:endParaRPr lang="en-US" altLang="ko-KR" sz="24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CDD1C-4D91-B725-E061-A6989C85ED40}"/>
              </a:ext>
            </a:extLst>
          </p:cNvPr>
          <p:cNvSpPr txBox="1"/>
          <p:nvPr/>
        </p:nvSpPr>
        <p:spPr>
          <a:xfrm>
            <a:off x="5120990" y="5585180"/>
            <a:ext cx="2565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조명 효과</a:t>
            </a:r>
            <a:endParaRPr lang="en-US" altLang="ko-KR" sz="24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A5280D6-0F50-C5E7-595C-0BFB4FF12855}"/>
              </a:ext>
            </a:extLst>
          </p:cNvPr>
          <p:cNvSpPr txBox="1">
            <a:spLocks/>
          </p:cNvSpPr>
          <p:nvPr/>
        </p:nvSpPr>
        <p:spPr>
          <a:xfrm>
            <a:off x="2002880" y="1341221"/>
            <a:ext cx="3688097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Times New Roman" panose="02020603050405020304" pitchFamily="18" charset="0"/>
              </a:rPr>
              <a:t>기술적 요소</a:t>
            </a:r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8E9EA11-FE74-62F1-32C8-659BFA6B050E}"/>
              </a:ext>
            </a:extLst>
          </p:cNvPr>
          <p:cNvSpPr txBox="1">
            <a:spLocks/>
          </p:cNvSpPr>
          <p:nvPr/>
        </p:nvSpPr>
        <p:spPr>
          <a:xfrm>
            <a:off x="7222781" y="1400615"/>
            <a:ext cx="4569466" cy="649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Times New Roman" panose="02020603050405020304" pitchFamily="18" charset="0"/>
              </a:rPr>
              <a:t>중점 연구 분야</a:t>
            </a:r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04DFB-8E7D-8E02-249F-E420C7895306}"/>
              </a:ext>
            </a:extLst>
          </p:cNvPr>
          <p:cNvSpPr txBox="1"/>
          <p:nvPr/>
        </p:nvSpPr>
        <p:spPr>
          <a:xfrm>
            <a:off x="7222781" y="3912040"/>
            <a:ext cx="472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Ghost Trailer Effect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6E9D7-4734-89E4-2134-F4411726643E}"/>
              </a:ext>
            </a:extLst>
          </p:cNvPr>
          <p:cNvSpPr txBox="1"/>
          <p:nvPr/>
        </p:nvSpPr>
        <p:spPr>
          <a:xfrm>
            <a:off x="7585635" y="2721685"/>
            <a:ext cx="274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멀티쓰레딩</a:t>
            </a:r>
            <a:endParaRPr lang="en-US" altLang="ko-KR" sz="2400" dirty="0">
              <a:latin typeface="한컴산뜻돋움" panose="02000000000000000000" pitchFamily="2" charset="-127"/>
              <a:ea typeface="한컴산뜻돋움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0A41AC-E884-455B-8E28-EA8DBBA55A20}"/>
              </a:ext>
            </a:extLst>
          </p:cNvPr>
          <p:cNvSpPr txBox="1"/>
          <p:nvPr/>
        </p:nvSpPr>
        <p:spPr>
          <a:xfrm>
            <a:off x="7222781" y="4519174"/>
            <a:ext cx="450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파티클</a:t>
            </a:r>
            <a:r>
              <a:rPr lang="ko-KR" altLang="en-US" sz="24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 렌더링</a:t>
            </a:r>
            <a:endParaRPr lang="en-US" altLang="ko-KR" sz="2400" dirty="0">
              <a:latin typeface="한컴산뜻돋움" panose="02000000000000000000" pitchFamily="2" charset="-127"/>
              <a:ea typeface="한컴산뜻돋움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A047B3-0930-A1BE-E9E1-87BE2F40EED1}"/>
              </a:ext>
            </a:extLst>
          </p:cNvPr>
          <p:cNvSpPr txBox="1"/>
          <p:nvPr/>
        </p:nvSpPr>
        <p:spPr>
          <a:xfrm>
            <a:off x="1767022" y="2710918"/>
            <a:ext cx="2738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공간 분할 기법</a:t>
            </a:r>
            <a:endParaRPr lang="en-US" altLang="ko-KR" sz="2400" dirty="0">
              <a:latin typeface="한컴산뜻돋움" panose="02000000000000000000" pitchFamily="2" charset="-127"/>
              <a:ea typeface="한컴산뜻돋움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C34F75-3A65-EAD1-FF15-CDBC2DC250CF}"/>
              </a:ext>
            </a:extLst>
          </p:cNvPr>
          <p:cNvSpPr/>
          <p:nvPr/>
        </p:nvSpPr>
        <p:spPr>
          <a:xfrm rot="5400000" flipH="1">
            <a:off x="6380911" y="-2313601"/>
            <a:ext cx="45720" cy="9403536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D1690B-9B60-44C4-5D69-2B7B8BC5A22B}"/>
              </a:ext>
            </a:extLst>
          </p:cNvPr>
          <p:cNvSpPr/>
          <p:nvPr/>
        </p:nvSpPr>
        <p:spPr>
          <a:xfrm rot="5400000">
            <a:off x="6380914" y="-1011064"/>
            <a:ext cx="45719" cy="9403531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32170B-24BD-3D8D-AB89-C2257F075D6B}"/>
              </a:ext>
            </a:extLst>
          </p:cNvPr>
          <p:cNvSpPr/>
          <p:nvPr/>
        </p:nvSpPr>
        <p:spPr>
          <a:xfrm rot="5400000">
            <a:off x="6478163" y="607615"/>
            <a:ext cx="45719" cy="934136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081523-4C1E-BB43-0C47-4BBB478B4FA0}"/>
              </a:ext>
            </a:extLst>
          </p:cNvPr>
          <p:cNvSpPr txBox="1"/>
          <p:nvPr/>
        </p:nvSpPr>
        <p:spPr>
          <a:xfrm>
            <a:off x="2086076" y="5603504"/>
            <a:ext cx="320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그림자 구현</a:t>
            </a:r>
            <a:endParaRPr lang="en-US" altLang="ko-KR" sz="2400" dirty="0">
              <a:latin typeface="한컴산뜻돋움" panose="02000000000000000000" pitchFamily="2" charset="-127"/>
              <a:ea typeface="한컴산뜻돋움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7CF7D-1940-0A1B-C49B-23EF81781130}"/>
              </a:ext>
            </a:extLst>
          </p:cNvPr>
          <p:cNvSpPr txBox="1"/>
          <p:nvPr/>
        </p:nvSpPr>
        <p:spPr>
          <a:xfrm>
            <a:off x="2037568" y="3150046"/>
            <a:ext cx="243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QuadTree</a:t>
            </a:r>
            <a:r>
              <a:rPr lang="ko-KR" altLang="en-US" dirty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KoPubWorld돋움체 Light" panose="00000300000000000000" pitchFamily="2" charset="-127"/>
              </a:rPr>
              <a:t>사용</a:t>
            </a:r>
            <a:endParaRPr lang="en-US" altLang="ko-KR" dirty="0"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69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67316C2-E917-4925-BF43-3E69B94D5E6E}"/>
              </a:ext>
            </a:extLst>
          </p:cNvPr>
          <p:cNvSpPr txBox="1"/>
          <p:nvPr/>
        </p:nvSpPr>
        <p:spPr>
          <a:xfrm>
            <a:off x="1467042" y="880285"/>
            <a:ext cx="2344282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구성원 역할 분담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556BD6-3405-402B-BC29-931AA46477E1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B9134E6-61D2-DD3F-F324-836693C1F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38782"/>
              </p:ext>
            </p:extLst>
          </p:nvPr>
        </p:nvGraphicFramePr>
        <p:xfrm>
          <a:off x="2031999" y="2252374"/>
          <a:ext cx="8128000" cy="25958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725107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28673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김도한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홍서진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03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프레임워크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배치 및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00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6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이펙트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파티클</a:t>
                      </a:r>
                      <a:r>
                        <a:rPr lang="ko-KR" altLang="en-US" dirty="0"/>
                        <a:t> 시스템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46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고스트 트레일러 이펙트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33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01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6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4C646-A19E-447A-BA81-14C059D08AE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D70E4-D1C2-D697-17D8-C7EB2575BA40}"/>
              </a:ext>
            </a:extLst>
          </p:cNvPr>
          <p:cNvSpPr txBox="1"/>
          <p:nvPr/>
        </p:nvSpPr>
        <p:spPr>
          <a:xfrm>
            <a:off x="1467042" y="880285"/>
            <a:ext cx="1375427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내용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B789EC-F76D-9684-30DD-BC40404A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41" y="1671610"/>
            <a:ext cx="2562610" cy="2010742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074E7E96-0C6C-657F-07FE-5050A8E58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2360" r="43999" b="26031"/>
          <a:stretch/>
        </p:blipFill>
        <p:spPr>
          <a:xfrm>
            <a:off x="1149542" y="1671610"/>
            <a:ext cx="4946458" cy="3900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29970-B954-426C-8BA1-4A47C4CF8A59}"/>
              </a:ext>
            </a:extLst>
          </p:cNvPr>
          <p:cNvSpPr txBox="1"/>
          <p:nvPr/>
        </p:nvSpPr>
        <p:spPr>
          <a:xfrm>
            <a:off x="9112484" y="2646988"/>
            <a:ext cx="2240407" cy="47749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맵 배치 및 로드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(80%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pPr algn="l">
              <a:spcAft>
                <a:spcPts val="200"/>
              </a:spcAft>
            </a:pPr>
            <a:endParaRPr lang="ko-KR" altLang="en-US" sz="11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4CD69-1A12-C405-944E-560DB3FEC2D1}"/>
              </a:ext>
            </a:extLst>
          </p:cNvPr>
          <p:cNvSpPr txBox="1"/>
          <p:nvPr/>
        </p:nvSpPr>
        <p:spPr>
          <a:xfrm>
            <a:off x="9112483" y="4398152"/>
            <a:ext cx="1597283" cy="82631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애니메이션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블렌딩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l">
              <a:spcAft>
                <a:spcPts val="200"/>
              </a:spcAft>
            </a:pP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상하체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분리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l">
              <a:spcAft>
                <a:spcPts val="200"/>
              </a:spcAft>
            </a:pP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구현완료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92B02D-103C-77C2-7623-9456A01F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383" y="3825080"/>
            <a:ext cx="2566408" cy="197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4C646-A19E-447A-BA81-14C059D08AE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D70E4-D1C2-D697-17D8-C7EB2575BA40}"/>
              </a:ext>
            </a:extLst>
          </p:cNvPr>
          <p:cNvSpPr txBox="1"/>
          <p:nvPr/>
        </p:nvSpPr>
        <p:spPr>
          <a:xfrm>
            <a:off x="1467042" y="880285"/>
            <a:ext cx="1375427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7A09D-C6C2-2CCC-B9B0-9438B1E79C01}"/>
              </a:ext>
            </a:extLst>
          </p:cNvPr>
          <p:cNvSpPr txBox="1"/>
          <p:nvPr/>
        </p:nvSpPr>
        <p:spPr>
          <a:xfrm>
            <a:off x="1774853" y="4377296"/>
            <a:ext cx="239846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AI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(60%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C769F-AA4C-F1FB-FFDF-7A9CAC66F1F0}"/>
              </a:ext>
            </a:extLst>
          </p:cNvPr>
          <p:cNvSpPr txBox="1"/>
          <p:nvPr/>
        </p:nvSpPr>
        <p:spPr>
          <a:xfrm>
            <a:off x="1755826" y="4779760"/>
            <a:ext cx="2081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1.(A*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이용한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길찾기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Behavior Tree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3D72FC-389C-A956-1C82-CEF81895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44" y="1353024"/>
            <a:ext cx="4172667" cy="295721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4640305" y="1296162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B3346F-7655-082C-2C66-D81B1BC3E5D2}"/>
              </a:ext>
            </a:extLst>
          </p:cNvPr>
          <p:cNvSpPr txBox="1"/>
          <p:nvPr/>
        </p:nvSpPr>
        <p:spPr>
          <a:xfrm>
            <a:off x="5598582" y="4310240"/>
            <a:ext cx="2557482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UI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 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(50%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FE8D54-3ACD-9603-16C6-89FAF5AB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89" y="1331043"/>
            <a:ext cx="5089072" cy="29572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EDF7A2-7F5E-3520-9763-F6E766FCE221}"/>
              </a:ext>
            </a:extLst>
          </p:cNvPr>
          <p:cNvSpPr txBox="1"/>
          <p:nvPr/>
        </p:nvSpPr>
        <p:spPr>
          <a:xfrm>
            <a:off x="8459725" y="4310240"/>
            <a:ext cx="2626732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충돌처리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(70%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40720-56F1-B827-0F7B-4C67EC57FA3D}"/>
              </a:ext>
            </a:extLst>
          </p:cNvPr>
          <p:cNvSpPr txBox="1"/>
          <p:nvPr/>
        </p:nvSpPr>
        <p:spPr>
          <a:xfrm>
            <a:off x="8052055" y="4685342"/>
            <a:ext cx="337925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1.Player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지형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캡슐과 육면체의 충돌처리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부드러운 처리를 위한 슬라이딩벡터 적용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적과 총알의 충돌처리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광선과 구의 충돌로 처리 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차충돌체크는 큰 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-&gt;2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 작은 구로 세부 검사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01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493</Words>
  <Application>Microsoft Office PowerPoint</Application>
  <PresentationFormat>와이드스크린</PresentationFormat>
  <Paragraphs>167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맑은 고딕 Semilight</vt:lpstr>
      <vt:lpstr>Noto Sans KR Bold</vt:lpstr>
      <vt:lpstr>Amasis MT Pro Black</vt:lpstr>
      <vt:lpstr>Rockwell Extra Bold</vt:lpstr>
      <vt:lpstr>굴림</vt:lpstr>
      <vt:lpstr>Berlin Sans FB Demi</vt:lpstr>
      <vt:lpstr>Noto Sans KR Regular</vt:lpstr>
      <vt:lpstr>조선가는고딕</vt:lpstr>
      <vt:lpstr>한컴 고딕</vt:lpstr>
      <vt:lpstr>Walbaum Display Heavy</vt:lpstr>
      <vt:lpstr>Arial</vt:lpstr>
      <vt:lpstr>한컴산뜻돋움</vt:lpstr>
      <vt:lpstr>Wingdings</vt:lpstr>
      <vt:lpstr>Noto Sans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서진 홍</cp:lastModifiedBy>
  <cp:revision>68</cp:revision>
  <dcterms:created xsi:type="dcterms:W3CDTF">2021-02-04T01:39:12Z</dcterms:created>
  <dcterms:modified xsi:type="dcterms:W3CDTF">2024-05-12T16:32:07Z</dcterms:modified>
</cp:coreProperties>
</file>